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574C-4A38-4F12-AD6C-CAB9D3E97A4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1058" y="228600"/>
            <a:ext cx="5029200" cy="2743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92175"/>
            <a:ext cx="50292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Ink Free" panose="03080402000500000000" pitchFamily="66" charset="0"/>
              </a:rPr>
              <a:t>Objective: Student will be able to understand </a:t>
            </a:r>
            <a:r>
              <a:rPr lang="en-US" sz="3200" b="1" dirty="0" smtClean="0">
                <a:latin typeface="Ink Free" panose="03080402000500000000" pitchFamily="66" charset="0"/>
              </a:rPr>
              <a:t>that a function is a rule that assigns to each input exactly one output.</a:t>
            </a:r>
            <a:endParaRPr lang="en-US" sz="3200" b="1" dirty="0">
              <a:latin typeface="Ink Free" panose="03080402000500000000" pitchFamily="66" charset="0"/>
            </a:endParaRPr>
          </a:p>
        </p:txBody>
      </p:sp>
      <p:pic>
        <p:nvPicPr>
          <p:cNvPr id="1026" name="Picture 2" descr="Person Holding White Ruled Paper With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71500"/>
            <a:ext cx="3084458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83458" y="3102077"/>
            <a:ext cx="8339800" cy="33528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1066800" y="3352800"/>
                <a:ext cx="6934200" cy="2667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b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Bell Work</a:t>
                </a: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Write the following numbers in standard form:</a:t>
                </a:r>
              </a:p>
              <a:p>
                <a:pPr marL="514350" indent="-514350" algn="l"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𝟏𝟎𝟒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 algn="l"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𝟎𝟒𝟏</m:t>
                    </m:r>
                    <m:r>
                      <a:rPr lang="en-US" sz="2800" b="1" i="1" smtClean="0">
                        <a:latin typeface="Cambria Math"/>
                        <a:cs typeface="Arial" panose="020B0604020202020204" pitchFamily="34" charset="0"/>
                      </a:rPr>
                      <m:t> ×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52800"/>
                <a:ext cx="6934200" cy="2667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3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077200" cy="2232025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atin typeface="Ink Free" panose="03080402000500000000" pitchFamily="66" charset="0"/>
              </a:rPr>
              <a:t>Unit: </a:t>
            </a:r>
            <a:r>
              <a:rPr lang="en-US" sz="5400" b="1" dirty="0" smtClean="0">
                <a:latin typeface="Ink Free" panose="03080402000500000000" pitchFamily="66" charset="0"/>
              </a:rPr>
              <a:t>Functions</a:t>
            </a:r>
            <a:br>
              <a:rPr lang="en-US" sz="5400" b="1" dirty="0" smtClean="0">
                <a:latin typeface="Ink Free" panose="03080402000500000000" pitchFamily="66" charset="0"/>
              </a:rPr>
            </a:br>
            <a:r>
              <a:rPr lang="en-US" sz="5400" b="1" dirty="0">
                <a:latin typeface="Ink Free" panose="03080402000500000000" pitchFamily="66" charset="0"/>
              </a:rPr>
              <a:t/>
            </a:r>
            <a:br>
              <a:rPr lang="en-US" sz="5400" b="1" dirty="0">
                <a:latin typeface="Ink Free" panose="03080402000500000000" pitchFamily="66" charset="0"/>
              </a:rPr>
            </a:br>
            <a:r>
              <a:rPr lang="en-US" sz="5400" b="1" u="sng" dirty="0" smtClean="0">
                <a:latin typeface="Ink Free" panose="03080402000500000000" pitchFamily="66" charset="0"/>
              </a:rPr>
              <a:t>Topic:</a:t>
            </a:r>
            <a:r>
              <a:rPr lang="en-US" sz="5400" b="1" dirty="0" smtClean="0">
                <a:latin typeface="Ink Free" panose="03080402000500000000" pitchFamily="66" charset="0"/>
              </a:rPr>
              <a:t> Identifying Functions</a:t>
            </a:r>
            <a:endParaRPr lang="en-US" sz="5400" b="1" u="sng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742" y="398206"/>
            <a:ext cx="8077200" cy="1219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Ink Free" panose="03080402000500000000" pitchFamily="66" charset="0"/>
              </a:rPr>
              <a:t>FUNCTIONS: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09800"/>
            <a:ext cx="5609303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the vending machine function?</a:t>
            </a:r>
          </a:p>
          <a:p>
            <a:pPr marL="514350" indent="-514350" algn="l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you consider an “input”</a:t>
            </a:r>
          </a:p>
          <a:p>
            <a:pPr marL="514350" indent="-514350" algn="l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each input unique? Explain</a:t>
            </a:r>
          </a:p>
          <a:p>
            <a:pPr marL="514350" indent="-514350" algn="l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you consider an “output”</a:t>
            </a:r>
          </a:p>
          <a:p>
            <a:pPr marL="514350" indent="-514350" algn="l">
              <a:buAutoNum type="arabicParenR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situation(s) may signal that the machine is NOT functioning correctly?</a:t>
            </a:r>
          </a:p>
        </p:txBody>
      </p:sp>
      <p:pic>
        <p:nvPicPr>
          <p:cNvPr id="1026" name="Picture 2" descr="Red and White Coca-cola Vending Mach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99968"/>
            <a:ext cx="253499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0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23622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set of ordered pairs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4478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rule that assigns each input to exactly one out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8956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values - INPUT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40386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values - OUTPUT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6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4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relation (3, 5), (2, 1), (1, 4), and (5,5) a function?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862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FUNCTION: Each input has exactly one output, vertical line passes through only one point at a time.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Mapping: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Graph: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1143000" y="2057400"/>
            <a:ext cx="8382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62200" y="2057400"/>
            <a:ext cx="8382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2298918"/>
            <a:ext cx="571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</a:p>
          <a:p>
            <a:r>
              <a:rPr lang="en-US" sz="2800" b="1" dirty="0" smtClean="0"/>
              <a:t>2</a:t>
            </a:r>
          </a:p>
          <a:p>
            <a:r>
              <a:rPr lang="en-US" sz="2800" b="1" dirty="0" smtClean="0"/>
              <a:t>3</a:t>
            </a:r>
          </a:p>
          <a:p>
            <a:r>
              <a:rPr lang="en-US" sz="2800" b="1" dirty="0"/>
              <a:t>5</a:t>
            </a:r>
            <a:endParaRPr lang="en-US" sz="28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2514600"/>
            <a:ext cx="571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</a:p>
          <a:p>
            <a:r>
              <a:rPr lang="en-US" sz="2800" b="1" dirty="0" smtClean="0"/>
              <a:t>4</a:t>
            </a:r>
          </a:p>
          <a:p>
            <a:r>
              <a:rPr lang="en-US" sz="2800" b="1" dirty="0"/>
              <a:t>5</a:t>
            </a:r>
            <a:endParaRPr lang="en-US" sz="2800" b="1" dirty="0" smtClean="0"/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1676400" y="2580968"/>
            <a:ext cx="914400" cy="626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359498"/>
            <a:ext cx="914400" cy="3130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00981" y="2894033"/>
            <a:ext cx="914400" cy="1245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00981" y="3720334"/>
            <a:ext cx="914400" cy="1245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05591"/>
            <a:ext cx="2802436" cy="2337809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6019800" y="2209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3672563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46739" y="2580968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2217174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3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4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relation (1, 1), (2, 3), (3, 4), (4, 5), and (3, 0) a function?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271" y="26670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862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a Function – 3 does not have exactly one output it has outs of 0 and 4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Mapping: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Graph: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1143000" y="2057400"/>
            <a:ext cx="8382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62200" y="2057400"/>
            <a:ext cx="8382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2298918"/>
            <a:ext cx="571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</a:p>
          <a:p>
            <a:r>
              <a:rPr lang="en-US" sz="2800" b="1" dirty="0" smtClean="0"/>
              <a:t>2</a:t>
            </a:r>
          </a:p>
          <a:p>
            <a:r>
              <a:rPr lang="en-US" sz="2800" b="1" dirty="0" smtClean="0"/>
              <a:t>3</a:t>
            </a:r>
          </a:p>
          <a:p>
            <a:r>
              <a:rPr lang="en-US" sz="2800" b="1" dirty="0" smtClean="0"/>
              <a:t>4</a:t>
            </a:r>
            <a:endParaRPr lang="en-US" sz="28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2116394"/>
            <a:ext cx="571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</a:t>
            </a:r>
          </a:p>
          <a:p>
            <a:r>
              <a:rPr lang="en-US" sz="2800" b="1" dirty="0" smtClean="0"/>
              <a:t>1</a:t>
            </a:r>
          </a:p>
          <a:p>
            <a:r>
              <a:rPr lang="en-US" sz="2800" b="1" dirty="0" smtClean="0"/>
              <a:t>3</a:t>
            </a:r>
          </a:p>
          <a:p>
            <a:r>
              <a:rPr lang="en-US" sz="2800" b="1" dirty="0" smtClean="0"/>
              <a:t>4</a:t>
            </a:r>
          </a:p>
          <a:p>
            <a:r>
              <a:rPr lang="en-US" sz="2800" b="1" dirty="0"/>
              <a:t>5</a:t>
            </a:r>
            <a:endParaRPr lang="en-US" sz="2800" b="1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76400" y="2580968"/>
            <a:ext cx="938981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359498"/>
            <a:ext cx="914400" cy="3130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1"/>
          </p:cNvCxnSpPr>
          <p:nvPr/>
        </p:nvCxnSpPr>
        <p:spPr>
          <a:xfrm>
            <a:off x="1700981" y="3018611"/>
            <a:ext cx="889819" cy="221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700981" y="3844912"/>
            <a:ext cx="914400" cy="2698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05591"/>
            <a:ext cx="2802436" cy="2337809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6019800" y="2559736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2934979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672563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2217174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676400" y="2369574"/>
            <a:ext cx="938981" cy="9899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01365" y="40386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9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742" y="685800"/>
            <a:ext cx="8077200" cy="121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Ink Free" panose="03080402000500000000" pitchFamily="66" charset="0"/>
              </a:rPr>
              <a:t>How can you tell if a graph represents a function?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2209800"/>
            <a:ext cx="1676400" cy="1676400"/>
            <a:chOff x="762000" y="2819400"/>
            <a:chExt cx="1828800" cy="1828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676400" y="2819400"/>
              <a:ext cx="0" cy="1828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62000" y="3657600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590800" y="2209800"/>
            <a:ext cx="1676400" cy="1676400"/>
            <a:chOff x="762000" y="2819400"/>
            <a:chExt cx="1828800" cy="18288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76400" y="2819400"/>
              <a:ext cx="0" cy="1828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62000" y="3657600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572000" y="2209800"/>
            <a:ext cx="1676400" cy="1676400"/>
            <a:chOff x="762000" y="2819400"/>
            <a:chExt cx="1828800" cy="18288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676400" y="2819400"/>
              <a:ext cx="0" cy="1828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62000" y="3657600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511413" y="2209800"/>
            <a:ext cx="1676400" cy="1676400"/>
            <a:chOff x="762000" y="2819400"/>
            <a:chExt cx="1828800" cy="182880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676400" y="2819400"/>
              <a:ext cx="0" cy="1828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62000" y="3657600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800100" y="2403475"/>
            <a:ext cx="1104900" cy="114935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52975" y="3346860"/>
            <a:ext cx="131445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Freeform 1031"/>
          <p:cNvSpPr/>
          <p:nvPr/>
        </p:nvSpPr>
        <p:spPr>
          <a:xfrm>
            <a:off x="6861933" y="2379288"/>
            <a:ext cx="975360" cy="1173537"/>
          </a:xfrm>
          <a:custGeom>
            <a:avLst/>
            <a:gdLst>
              <a:gd name="connsiteX0" fmla="*/ 0 w 731520"/>
              <a:gd name="connsiteY0" fmla="*/ 0 h 1539297"/>
              <a:gd name="connsiteX1" fmla="*/ 381000 w 731520"/>
              <a:gd name="connsiteY1" fmla="*/ 1539240 h 1539297"/>
              <a:gd name="connsiteX2" fmla="*/ 731520 w 731520"/>
              <a:gd name="connsiteY2" fmla="*/ 45720 h 153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1539297">
                <a:moveTo>
                  <a:pt x="0" y="0"/>
                </a:moveTo>
                <a:cubicBezTo>
                  <a:pt x="129540" y="765810"/>
                  <a:pt x="259080" y="1531620"/>
                  <a:pt x="381000" y="1539240"/>
                </a:cubicBezTo>
                <a:cubicBezTo>
                  <a:pt x="502920" y="1546860"/>
                  <a:pt x="617220" y="796290"/>
                  <a:pt x="731520" y="4572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5400000">
            <a:off x="2955607" y="2523144"/>
            <a:ext cx="939136" cy="922048"/>
          </a:xfrm>
          <a:custGeom>
            <a:avLst/>
            <a:gdLst>
              <a:gd name="connsiteX0" fmla="*/ 0 w 731520"/>
              <a:gd name="connsiteY0" fmla="*/ 0 h 1539297"/>
              <a:gd name="connsiteX1" fmla="*/ 381000 w 731520"/>
              <a:gd name="connsiteY1" fmla="*/ 1539240 h 1539297"/>
              <a:gd name="connsiteX2" fmla="*/ 731520 w 731520"/>
              <a:gd name="connsiteY2" fmla="*/ 45720 h 153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1539297">
                <a:moveTo>
                  <a:pt x="0" y="0"/>
                </a:moveTo>
                <a:cubicBezTo>
                  <a:pt x="129540" y="765810"/>
                  <a:pt x="259080" y="1531620"/>
                  <a:pt x="381000" y="1539240"/>
                </a:cubicBezTo>
                <a:cubicBezTo>
                  <a:pt x="502920" y="1546860"/>
                  <a:pt x="617220" y="796290"/>
                  <a:pt x="731520" y="4572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609600" y="392174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3962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38400" y="38862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Not a </a:t>
            </a:r>
          </a:p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0800" y="392269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Not a </a:t>
            </a:r>
          </a:p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2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742" y="838200"/>
            <a:ext cx="8077200" cy="12192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Ink Free" panose="03080402000500000000" pitchFamily="66" charset="0"/>
              </a:rPr>
              <a:t>How can you tell if values in a table represent a function?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24446"/>
              </p:ext>
            </p:extLst>
          </p:nvPr>
        </p:nvGraphicFramePr>
        <p:xfrm>
          <a:off x="762000" y="2209800"/>
          <a:ext cx="190500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0"/>
                <a:gridCol w="952500"/>
              </a:tblGrid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</a:t>
                      </a:r>
                      <a:endParaRPr lang="en-US" sz="28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025882"/>
              </p:ext>
            </p:extLst>
          </p:nvPr>
        </p:nvGraphicFramePr>
        <p:xfrm>
          <a:off x="3581400" y="2209800"/>
          <a:ext cx="190500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0"/>
                <a:gridCol w="952500"/>
              </a:tblGrid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</a:t>
                      </a:r>
                      <a:endParaRPr lang="en-US" sz="28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88877"/>
              </p:ext>
            </p:extLst>
          </p:nvPr>
        </p:nvGraphicFramePr>
        <p:xfrm>
          <a:off x="6248400" y="2209800"/>
          <a:ext cx="190500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0"/>
                <a:gridCol w="952500"/>
              </a:tblGrid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</a:t>
                      </a:r>
                      <a:endParaRPr lang="en-US" sz="28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5029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029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029199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Not a </a:t>
            </a:r>
          </a:p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Function</a:t>
            </a:r>
            <a:endParaRPr lang="en-US" sz="28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1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8077200" cy="12192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Ink Free" panose="03080402000500000000" pitchFamily="66" charset="0"/>
              </a:rPr>
              <a:t>Summary:  </a:t>
            </a:r>
            <a:br>
              <a:rPr lang="en-US" b="1" u="sng" dirty="0" smtClean="0">
                <a:latin typeface="Ink Free" panose="03080402000500000000" pitchFamily="66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relationship is a function if each input assigns to exactly one output. You can quickly look at a graph and use the vertical line test and also look at a table or map to make sure no x values repeat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9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301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Objective: Student will be able to understand that a function is a rule that assigns to each input exactly one output.</vt:lpstr>
      <vt:lpstr>Unit: Functions  Topic: Identifying Functions</vt:lpstr>
      <vt:lpstr>FUNCTIONS:</vt:lpstr>
      <vt:lpstr>Relation:  A set of ordered pairs</vt:lpstr>
      <vt:lpstr>Is the relation (3, 5), (2, 1), (1, 4), and (5,5) a function?</vt:lpstr>
      <vt:lpstr>Is the relation (1, 1), (2, 3), (3, 4), (4, 5), and (3, 0) a function?</vt:lpstr>
      <vt:lpstr>How can you tell if a graph represents a function?</vt:lpstr>
      <vt:lpstr>How can you tell if values in a table represent a function?</vt:lpstr>
      <vt:lpstr>Summary:   A relationship is a function if each input assigns to exactly one output. You can quickly look at a graph and use the vertical line test and also look at a table or map to make sure no x values repeat.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Student will be able to understand the difference between rational and irrational numbers</dc:title>
  <dc:creator>Zach Carlson</dc:creator>
  <cp:lastModifiedBy>Zach Carlson</cp:lastModifiedBy>
  <cp:revision>7</cp:revision>
  <dcterms:created xsi:type="dcterms:W3CDTF">2019-01-11T20:20:41Z</dcterms:created>
  <dcterms:modified xsi:type="dcterms:W3CDTF">2019-01-17T01:05:17Z</dcterms:modified>
</cp:coreProperties>
</file>